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CAEC"/>
    <a:srgbClr val="4E95D9"/>
    <a:srgbClr val="0070C0"/>
    <a:srgbClr val="46B1E1"/>
    <a:srgbClr val="E97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704" autoAdjust="0"/>
  </p:normalViewPr>
  <p:slideViewPr>
    <p:cSldViewPr snapToGrid="0">
      <p:cViewPr varScale="1">
        <p:scale>
          <a:sx n="90" d="100"/>
          <a:sy n="90" d="100"/>
        </p:scale>
        <p:origin x="8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1CD5D-00EC-42A4-8779-470F9F0E4B14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D3F55-F595-4929-A78E-1841DABF23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175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presentation, talk in reference to evaluation criteria</a:t>
            </a:r>
          </a:p>
          <a:p>
            <a:r>
              <a:rPr lang="en-GB" dirty="0"/>
              <a:t>Impact, Innovation, Gen AI use, ethical, X factor</a:t>
            </a:r>
          </a:p>
          <a:p>
            <a:r>
              <a:rPr lang="en-GB" dirty="0"/>
              <a:t>Legal aid facts, government legal targets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D3F55-F595-4929-A78E-1841DABF23A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254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Take an input legislation</a:t>
            </a:r>
          </a:p>
          <a:p>
            <a:r>
              <a:rPr lang="en-GB" dirty="0"/>
              <a:t>Few-shot inference using Claude AI to generate explanatory note, section by section</a:t>
            </a:r>
          </a:p>
          <a:p>
            <a:r>
              <a:rPr lang="en-GB" dirty="0"/>
              <a:t>Human feedback to regenerate an improved prompt and manual overwriting enabled to derive an acceptable  explanatory note for approval</a:t>
            </a:r>
          </a:p>
          <a:p>
            <a:r>
              <a:rPr lang="en-GB" dirty="0"/>
              <a:t>Collaborative </a:t>
            </a:r>
          </a:p>
          <a:p>
            <a:r>
              <a:rPr lang="en-GB" dirty="0"/>
              <a:t>Welsh</a:t>
            </a:r>
          </a:p>
          <a:p>
            <a:r>
              <a:rPr lang="en-GB" dirty="0"/>
              <a:t>Explain</a:t>
            </a:r>
          </a:p>
          <a:p>
            <a:r>
              <a:rPr lang="en-GB" dirty="0"/>
              <a:t>Output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D3F55-F595-4929-A78E-1841DABF23A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013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Live editing like google docs, with simple version control </a:t>
            </a:r>
            <a:r>
              <a:rPr lang="en-GB"/>
              <a:t>like git</a:t>
            </a:r>
            <a:endParaRPr lang="en-GB" dirty="0"/>
          </a:p>
          <a:p>
            <a:endParaRPr lang="en-GB" dirty="0"/>
          </a:p>
          <a:p>
            <a:r>
              <a:rPr lang="en-GB" dirty="0"/>
              <a:t>Suite of interconnected modular tools to complete the end-to end drafting process and close the loop.</a:t>
            </a:r>
          </a:p>
          <a:p>
            <a:endParaRPr lang="en-GB" dirty="0"/>
          </a:p>
          <a:p>
            <a:r>
              <a:rPr lang="en-GB" dirty="0"/>
              <a:t>World class justice system MOJ that provides quality access of justice to 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D3F55-F595-4929-A78E-1841DABF23A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967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63AA-A26A-F735-B66D-523D38B70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A9885-CA5C-00EA-F660-44EFE3226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52CD1-8AFE-2625-E249-73CCDFFCF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BDBC-291E-4535-920E-6ABF7E6289D5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CDEEB-10BC-1E9A-218D-9C99E5FB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42862-68DB-502C-BB50-27BC257E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06772-DE97-4A49-A83F-4091F2EF9D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92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3C645-3AF8-634A-2138-C0B31D7F4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B13F1-88CF-9DD4-0582-A97B39058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F89FE-BC65-3BC0-EDF8-B742D1C0C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BDBC-291E-4535-920E-6ABF7E6289D5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FFEED-7866-C791-B97F-D750CD04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60C43-7216-C84F-F076-53A8A71F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06772-DE97-4A49-A83F-4091F2EF9D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964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A070D6-D4B9-99EE-0E1C-1DDDED82E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4E3DF9-A5E1-3B35-71A8-D415A8312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65A91-86DB-75A5-7F41-A9B0BC1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BDBC-291E-4535-920E-6ABF7E6289D5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AF384-2F08-84F0-7216-9C601E28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351BD-EA27-D89F-D481-3CDD642CF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06772-DE97-4A49-A83F-4091F2EF9D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19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669B-B3D4-9511-3175-5C2434F2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17B20-3832-034F-7E05-47F77173C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B8A07-AE07-2716-8185-86E87555D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BDBC-291E-4535-920E-6ABF7E6289D5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EEE39-15E8-3426-4CAF-9F418F4F6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4F4E6-3984-708B-F700-532BDD578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06772-DE97-4A49-A83F-4091F2EF9D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793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7E9A8-F885-9420-C7D0-A9B0C0EC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2246A-CA2D-AD67-2E12-679B629F5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BF70F-7B18-FEF0-7833-5C69F4AEB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BDBC-291E-4535-920E-6ABF7E6289D5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5FB9A-2D53-6BD4-93F4-7DA5A50BD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893CB-EC60-17B0-F282-84755950A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06772-DE97-4A49-A83F-4091F2EF9D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850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9D8-233E-8FF1-1DBE-831C04E4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F97E-B12F-F25A-350F-789BBF54A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CC885-7DDD-3264-C7EF-53BEE2C6A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B9C4E-528B-6535-7A11-5E448A8D5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BDBC-291E-4535-920E-6ABF7E6289D5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20DFF-EA26-5017-7050-0B7DBAC32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AC011-EBEF-423D-8856-377816CA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06772-DE97-4A49-A83F-4091F2EF9D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558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68FD-483D-BFFE-304C-10FE7FC0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0D195-19E0-5BE6-5C80-921D4083E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3270E-74BE-5DF0-888F-6B5ED2584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E44B08-3A69-B22D-215C-DF999B494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3BFB9-F710-33F9-6D85-75A5E9315A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09F2FF-A119-9821-7CD8-6EE0EE012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BDBC-291E-4535-920E-6ABF7E6289D5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A32AD2-5A3D-6F52-6A56-BF9F21178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9A5F0-94A8-D855-385D-29F75EDEF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06772-DE97-4A49-A83F-4091F2EF9D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308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075F-7F1F-6184-4B35-339BC122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4797A-7317-36AC-F42E-CCCBA85EA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BDBC-291E-4535-920E-6ABF7E6289D5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07C2D-7CAE-0633-AD79-91AC06631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BA1BC-DD77-DBD5-3FDF-E594651A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06772-DE97-4A49-A83F-4091F2EF9D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97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FB6BF4-0CD9-B5E0-BD81-98B97AF1B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BDBC-291E-4535-920E-6ABF7E6289D5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46F6F2-15CE-1DB1-0D2A-C1E372C05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2859D-ED77-0377-BA2A-3FA7BDA92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06772-DE97-4A49-A83F-4091F2EF9D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86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C3F2-1690-9700-25E6-62FC88032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96FDD-F097-6A88-DD9A-DBAE1385F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6A604-0465-AE68-D90D-3BBC8820C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49E9C-86BA-5823-2704-2EEAF5393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BDBC-291E-4535-920E-6ABF7E6289D5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2EA6D-9FB8-42CE-1690-23621D16B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70597-4F61-93C6-444D-A55BE9EB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06772-DE97-4A49-A83F-4091F2EF9D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184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BACD-988E-162A-CB60-1A8A5E25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8FBDFE-8093-0556-BB20-516DCCEC7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9898D-3886-C793-F1EF-A38979CEA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24300-6AE9-F123-64F6-B30DFEDB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BDBC-291E-4535-920E-6ABF7E6289D5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FB18B-EA3D-C54F-0B3B-D876A225D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489BB-035B-CD7F-C84C-62EE4891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06772-DE97-4A49-A83F-4091F2EF9D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5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478B0C-45DD-AD2E-6C2C-9E9DEE02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4DE5-5557-1616-8B51-E34644AAE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0F598-B0FD-056E-EEC0-380FA393B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B8BDBC-291E-4535-920E-6ABF7E6289D5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A7F3E-E462-1E15-C58F-927F71EDE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D1A34-DC29-EA0B-5E2F-2781CCC6E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B06772-DE97-4A49-A83F-4091F2EF9D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52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18" Type="http://schemas.openxmlformats.org/officeDocument/2006/relationships/hyperlink" Target="https://www.lawsociety.org.uk/contact-or-visit-us/press-office/press-releases/a-decade-of-cuts-legal-aid-in-tatters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microsoft.com/office/2007/relationships/hdphoto" Target="../media/hdphoto6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microsoft.com/office/2007/relationships/hdphoto" Target="../media/hdphoto5.wdp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299CD72-3FCC-BBB2-C00D-71A0641A816E}"/>
              </a:ext>
            </a:extLst>
          </p:cNvPr>
          <p:cNvSpPr/>
          <p:nvPr/>
        </p:nvSpPr>
        <p:spPr>
          <a:xfrm>
            <a:off x="2408504" y="288"/>
            <a:ext cx="97904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E81E82-2187-3A0C-1D7D-FF6A289B6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088" y="245550"/>
            <a:ext cx="9882912" cy="1049552"/>
          </a:xfrm>
        </p:spPr>
        <p:txBody>
          <a:bodyPr/>
          <a:lstStyle/>
          <a:p>
            <a:r>
              <a:rPr lang="en-GB" dirty="0" err="1"/>
              <a:t>JarGone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91E391-AFB9-10B6-29A3-C8ACD72E0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555" y="1295102"/>
            <a:ext cx="9790444" cy="465919"/>
          </a:xfrm>
        </p:spPr>
        <p:txBody>
          <a:bodyPr>
            <a:normAutofit fontScale="92500"/>
          </a:bodyPr>
          <a:lstStyle/>
          <a:p>
            <a:r>
              <a:rPr lang="en-GB" dirty="0"/>
              <a:t>Legislation simplified, justice accessible: Easy drafting, seamless reading.</a:t>
            </a:r>
          </a:p>
        </p:txBody>
      </p:sp>
      <p:pic>
        <p:nvPicPr>
          <p:cNvPr id="1040" name="Picture 16" descr="Delivering government innovation with Evidence House – A Modern Civil  Service">
            <a:extLst>
              <a:ext uri="{FF2B5EF4-FFF2-40B4-BE49-F238E27FC236}">
                <a16:creationId xmlns:a16="http://schemas.microsoft.com/office/drawing/2014/main" id="{CCFB37D7-3D79-F07E-2418-17D522127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924" y="6430934"/>
            <a:ext cx="412733" cy="2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BD8E4BDB-6C0B-D146-BA9A-1C193900D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710" y="6453603"/>
            <a:ext cx="1805082" cy="19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DE37C7B-2A1B-77F5-28D1-9233296043B8}"/>
              </a:ext>
            </a:extLst>
          </p:cNvPr>
          <p:cNvGrpSpPr/>
          <p:nvPr/>
        </p:nvGrpSpPr>
        <p:grpSpPr>
          <a:xfrm>
            <a:off x="309873" y="474771"/>
            <a:ext cx="1952981" cy="5901816"/>
            <a:chOff x="663192" y="508029"/>
            <a:chExt cx="1952981" cy="59018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B3CCDD-A5D2-FF67-5085-E505F8351A07}"/>
                </a:ext>
              </a:extLst>
            </p:cNvPr>
            <p:cNvSpPr txBox="1"/>
            <p:nvPr/>
          </p:nvSpPr>
          <p:spPr>
            <a:xfrm>
              <a:off x="1179214" y="508029"/>
              <a:ext cx="1021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Drafting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E4D28B-680D-E31E-83E8-8FBCA2636A7C}"/>
                </a:ext>
              </a:extLst>
            </p:cNvPr>
            <p:cNvSpPr txBox="1"/>
            <p:nvPr/>
          </p:nvSpPr>
          <p:spPr>
            <a:xfrm>
              <a:off x="860555" y="6040513"/>
              <a:ext cx="1755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Understanding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0E818C-2EEB-1340-9C25-BD9D67B328A0}"/>
                </a:ext>
              </a:extLst>
            </p:cNvPr>
            <p:cNvGrpSpPr/>
            <p:nvPr/>
          </p:nvGrpSpPr>
          <p:grpSpPr>
            <a:xfrm>
              <a:off x="663192" y="831429"/>
              <a:ext cx="1889089" cy="5195141"/>
              <a:chOff x="633047" y="91288"/>
              <a:chExt cx="1889089" cy="5195141"/>
            </a:xfrm>
          </p:grpSpPr>
          <p:pic>
            <p:nvPicPr>
              <p:cNvPr id="10" name="Picture 4" descr="People Icon Group People Talking People Stock Vector (Royalty Free)  1557984260 | Shutterstock">
                <a:extLst>
                  <a:ext uri="{FF2B5EF4-FFF2-40B4-BE49-F238E27FC236}">
                    <a16:creationId xmlns:a16="http://schemas.microsoft.com/office/drawing/2014/main" id="{75A37789-1077-B942-6C48-C08D3CEB5B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9584" b="70908" l="18354" r="83494">
                            <a14:foregroundMark x1="33462" y1="38571" x2="33462" y2="38571"/>
                            <a14:foregroundMark x1="30769" y1="55000" x2="30769" y2="55000"/>
                            <a14:foregroundMark x1="53077" y1="46786" x2="53077" y2="46786"/>
                            <a14:foregroundMark x1="70385" y1="52143" x2="70385" y2="52143"/>
                            <a14:foregroundMark x1="65385" y1="33214" x2="65385" y2="33214"/>
                            <a14:backgroundMark x1="76538" y1="69643" x2="75769" y2="84286"/>
                            <a14:backgroundMark x1="19615" y1="70000" x2="1538" y2="62143"/>
                          </a14:backgroundRemoval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12" t="13168" r="8363" b="22676"/>
              <a:stretch/>
            </p:blipFill>
            <p:spPr bwMode="auto">
              <a:xfrm>
                <a:off x="1153274" y="91288"/>
                <a:ext cx="1021955" cy="8671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27DE9B7-97A3-B5EE-9DBB-F6EEF670E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4250" y="809091"/>
                <a:ext cx="0" cy="37661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6" descr="UK Parliament Reveals New Logo Design by SomeOne - Logo-Designer.co">
                <a:extLst>
                  <a:ext uri="{FF2B5EF4-FFF2-40B4-BE49-F238E27FC236}">
                    <a16:creationId xmlns:a16="http://schemas.microsoft.com/office/drawing/2014/main" id="{EAB36BE1-4E18-C255-FDBC-A1DF32CD27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51154" y1="22800" x2="50577" y2="16200"/>
                          </a14:backgroundRemoval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0306" y="2937159"/>
                <a:ext cx="1059481" cy="1018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2CFECD9-DF22-E6BD-CD0C-D65483740CAA}"/>
                  </a:ext>
                </a:extLst>
              </p:cNvPr>
              <p:cNvGrpSpPr/>
              <p:nvPr/>
            </p:nvGrpSpPr>
            <p:grpSpPr>
              <a:xfrm>
                <a:off x="791490" y="4233669"/>
                <a:ext cx="1561992" cy="864453"/>
                <a:chOff x="844577" y="2931099"/>
                <a:chExt cx="1561992" cy="864453"/>
              </a:xfrm>
            </p:grpSpPr>
            <p:pic>
              <p:nvPicPr>
                <p:cNvPr id="40" name="Picture 8" descr="Premium Vector | Politician icon. logo element illustration. politician  symbol design from 2 colored collection. simple politician concept. can be  used in web and mobile.">
                  <a:extLst>
                    <a:ext uri="{FF2B5EF4-FFF2-40B4-BE49-F238E27FC236}">
                      <a16:creationId xmlns:a16="http://schemas.microsoft.com/office/drawing/2014/main" id="{B1ED9E13-A8DC-6945-7577-9713D4D6DB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22311" b="70068" l="22793" r="79494">
                              <a14:foregroundMark x1="51278" y1="44089" x2="47764" y2="44569"/>
                              <a14:foregroundMark x1="51278" y1="30192" x2="51278" y2="3019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706" t="16341" r="13418" b="23962"/>
                <a:stretch/>
              </p:blipFill>
              <p:spPr bwMode="auto">
                <a:xfrm>
                  <a:off x="844577" y="2931099"/>
                  <a:ext cx="1026340" cy="8644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12" descr="Family Logo PNG – Free Download">
                  <a:extLst>
                    <a:ext uri="{FF2B5EF4-FFF2-40B4-BE49-F238E27FC236}">
                      <a16:creationId xmlns:a16="http://schemas.microsoft.com/office/drawing/2014/main" id="{B4865FB3-20ED-7346-9978-4904BBD620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72197" y="3056486"/>
                  <a:ext cx="734372" cy="7224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9A1EAFA-40F5-F816-6B7C-CD04934997F6}"/>
                  </a:ext>
                </a:extLst>
              </p:cNvPr>
              <p:cNvSpPr/>
              <p:nvPr/>
            </p:nvSpPr>
            <p:spPr>
              <a:xfrm>
                <a:off x="894303" y="153788"/>
                <a:ext cx="1627833" cy="26133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913C0F-107F-1339-4BAC-0DBB3740C05E}"/>
                  </a:ext>
                </a:extLst>
              </p:cNvPr>
              <p:cNvSpPr/>
              <p:nvPr/>
            </p:nvSpPr>
            <p:spPr>
              <a:xfrm>
                <a:off x="894304" y="3972140"/>
                <a:ext cx="1627832" cy="13142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pic>
            <p:nvPicPr>
              <p:cNvPr id="20" name="Picture 4" descr="People Icon Group People Talking People Stock Vector (Royalty Free)  1557984260 | Shutterstock">
                <a:extLst>
                  <a:ext uri="{FF2B5EF4-FFF2-40B4-BE49-F238E27FC236}">
                    <a16:creationId xmlns:a16="http://schemas.microsoft.com/office/drawing/2014/main" id="{E5AB3010-2458-0823-3CDE-7463501E92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9584" b="70908" l="18354" r="83494">
                            <a14:foregroundMark x1="33462" y1="38571" x2="33462" y2="38571"/>
                            <a14:foregroundMark x1="30769" y1="55000" x2="30769" y2="55000"/>
                            <a14:foregroundMark x1="53077" y1="46786" x2="53077" y2="46786"/>
                            <a14:foregroundMark x1="70385" y1="52143" x2="70385" y2="52143"/>
                            <a14:foregroundMark x1="65385" y1="33214" x2="65385" y2="33214"/>
                            <a14:backgroundMark x1="76538" y1="69643" x2="75769" y2="84286"/>
                            <a14:backgroundMark x1="19615" y1="70000" x2="1538" y2="62143"/>
                          </a14:backgroundRemoval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12" t="13168" r="8363" b="22676"/>
              <a:stretch/>
            </p:blipFill>
            <p:spPr bwMode="auto">
              <a:xfrm>
                <a:off x="1153273" y="1008284"/>
                <a:ext cx="1021955" cy="8671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4" descr="People Icon Group People Talking People Stock Vector (Royalty Free)  1557984260 | Shutterstock">
                <a:extLst>
                  <a:ext uri="{FF2B5EF4-FFF2-40B4-BE49-F238E27FC236}">
                    <a16:creationId xmlns:a16="http://schemas.microsoft.com/office/drawing/2014/main" id="{BC8C093A-436E-3340-74CF-B7596D3CE3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9584" b="70908" l="18354" r="83494">
                            <a14:foregroundMark x1="33462" y1="38571" x2="33462" y2="38571"/>
                            <a14:foregroundMark x1="30769" y1="55000" x2="30769" y2="55000"/>
                            <a14:foregroundMark x1="53077" y1="46786" x2="53077" y2="46786"/>
                            <a14:foregroundMark x1="70385" y1="52143" x2="70385" y2="52143"/>
                            <a14:foregroundMark x1="65385" y1="33214" x2="65385" y2="33214"/>
                            <a14:backgroundMark x1="76538" y1="69643" x2="75769" y2="84286"/>
                            <a14:backgroundMark x1="19615" y1="70000" x2="1538" y2="62143"/>
                          </a14:backgroundRemoval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12" t="13168" r="8363" b="22676"/>
              <a:stretch/>
            </p:blipFill>
            <p:spPr bwMode="auto">
              <a:xfrm>
                <a:off x="1153273" y="1899942"/>
                <a:ext cx="1021955" cy="8671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07D6E6E-8043-BB8C-675A-D02110184C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095" y="536297"/>
                <a:ext cx="51914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8BFB2FE-E96B-245B-5E10-AADC067101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4250" y="1765360"/>
                <a:ext cx="0" cy="37661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3F8F4DB-C725-F530-A9E8-FDCD7EB417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2197" y="2624943"/>
                <a:ext cx="0" cy="37661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DFD12BC8-F29F-4E09-58F9-6ECABFE53A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0047" y="3862564"/>
                <a:ext cx="0" cy="37661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C9DFDC1-9B86-9941-40EA-30F797CF69E5}"/>
                  </a:ext>
                </a:extLst>
              </p:cNvPr>
              <p:cNvCxnSpPr/>
              <p:nvPr/>
            </p:nvCxnSpPr>
            <p:spPr>
              <a:xfrm>
                <a:off x="643095" y="524864"/>
                <a:ext cx="0" cy="4195441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C1BAA6D-A9CD-E9F4-B523-FD44A0703EAA}"/>
                  </a:ext>
                </a:extLst>
              </p:cNvPr>
              <p:cNvCxnSpPr/>
              <p:nvPr/>
            </p:nvCxnSpPr>
            <p:spPr>
              <a:xfrm>
                <a:off x="633047" y="4700209"/>
                <a:ext cx="361740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C0698C2-9213-36CB-7186-A47D0178ABDF}"/>
              </a:ext>
            </a:extLst>
          </p:cNvPr>
          <p:cNvSpPr/>
          <p:nvPr/>
        </p:nvSpPr>
        <p:spPr>
          <a:xfrm>
            <a:off x="2993970" y="1955074"/>
            <a:ext cx="8396892" cy="1257302"/>
          </a:xfrm>
          <a:prstGeom prst="roundRect">
            <a:avLst/>
          </a:prstGeom>
          <a:solidFill>
            <a:srgbClr val="4E95D9">
              <a:alpha val="50196"/>
            </a:srgbClr>
          </a:solidFill>
          <a:ln>
            <a:solidFill>
              <a:srgbClr val="4E95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A9BB764-2B07-695B-BC69-6ACEA945448F}"/>
              </a:ext>
            </a:extLst>
          </p:cNvPr>
          <p:cNvSpPr/>
          <p:nvPr/>
        </p:nvSpPr>
        <p:spPr>
          <a:xfrm>
            <a:off x="4373104" y="1955073"/>
            <a:ext cx="7016185" cy="1257302"/>
          </a:xfrm>
          <a:prstGeom prst="roundRect">
            <a:avLst/>
          </a:prstGeom>
          <a:solidFill>
            <a:schemeClr val="bg1"/>
          </a:solidFill>
          <a:ln>
            <a:solidFill>
              <a:srgbClr val="A6CA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Accelerate drafting process, from weeks to minutes 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488D850-F020-1A8F-CA1B-915206EEA965}"/>
              </a:ext>
            </a:extLst>
          </p:cNvPr>
          <p:cNvSpPr/>
          <p:nvPr/>
        </p:nvSpPr>
        <p:spPr>
          <a:xfrm>
            <a:off x="2991979" y="3312145"/>
            <a:ext cx="8396892" cy="1257302"/>
          </a:xfrm>
          <a:prstGeom prst="roundRect">
            <a:avLst/>
          </a:prstGeom>
          <a:solidFill>
            <a:srgbClr val="4E95D9">
              <a:alpha val="50196"/>
            </a:srgbClr>
          </a:solidFill>
          <a:ln>
            <a:solidFill>
              <a:srgbClr val="4E95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C8F98DC-B9BD-C1B1-4F35-3424E89B3DE3}"/>
              </a:ext>
            </a:extLst>
          </p:cNvPr>
          <p:cNvSpPr/>
          <p:nvPr/>
        </p:nvSpPr>
        <p:spPr>
          <a:xfrm>
            <a:off x="4373104" y="3312144"/>
            <a:ext cx="7014194" cy="1257302"/>
          </a:xfrm>
          <a:prstGeom prst="roundRect">
            <a:avLst/>
          </a:prstGeom>
          <a:solidFill>
            <a:schemeClr val="bg1"/>
          </a:solidFill>
          <a:ln>
            <a:solidFill>
              <a:srgbClr val="A6CA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Save expert resources, to enable focus on impactful policy making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3F49E68-24FF-C754-F976-F5CB6A3CFE81}"/>
              </a:ext>
            </a:extLst>
          </p:cNvPr>
          <p:cNvSpPr/>
          <p:nvPr/>
        </p:nvSpPr>
        <p:spPr>
          <a:xfrm>
            <a:off x="2991979" y="4661451"/>
            <a:ext cx="8396892" cy="1257302"/>
          </a:xfrm>
          <a:prstGeom prst="roundRect">
            <a:avLst/>
          </a:prstGeom>
          <a:solidFill>
            <a:srgbClr val="4E95D9">
              <a:alpha val="50196"/>
            </a:srgbClr>
          </a:solidFill>
          <a:ln>
            <a:solidFill>
              <a:srgbClr val="4E95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1817A0A-E387-1C7D-B9E5-0D8CCE208B52}"/>
              </a:ext>
            </a:extLst>
          </p:cNvPr>
          <p:cNvSpPr/>
          <p:nvPr/>
        </p:nvSpPr>
        <p:spPr>
          <a:xfrm>
            <a:off x="4373104" y="4661450"/>
            <a:ext cx="7014194" cy="1257302"/>
          </a:xfrm>
          <a:prstGeom prst="roundRect">
            <a:avLst/>
          </a:prstGeom>
          <a:solidFill>
            <a:schemeClr val="bg1"/>
          </a:solidFill>
          <a:ln>
            <a:solidFill>
              <a:srgbClr val="A6CA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750" dirty="0">
                <a:solidFill>
                  <a:schemeClr val="tx1"/>
                </a:solidFill>
              </a:rPr>
              <a:t>Increase accessibility to public audience, for old and new legislation. </a:t>
            </a:r>
          </a:p>
          <a:p>
            <a:endParaRPr lang="en-GB" sz="1750" dirty="0">
              <a:solidFill>
                <a:schemeClr val="tx1"/>
              </a:solidFill>
            </a:endParaRPr>
          </a:p>
          <a:p>
            <a:r>
              <a:rPr lang="en-GB" sz="1750" dirty="0">
                <a:solidFill>
                  <a:schemeClr val="tx1"/>
                </a:solidFill>
              </a:rPr>
              <a:t>Up to a million people per year without access to early legal advice and trebled self-representation at court*.</a:t>
            </a:r>
          </a:p>
        </p:txBody>
      </p:sp>
      <p:pic>
        <p:nvPicPr>
          <p:cNvPr id="51" name="Picture 2" descr="hourglass icon vector. time, glass, timer, sand, clock symbol sign 14907815  Vector Art at Vecteezy">
            <a:extLst>
              <a:ext uri="{FF2B5EF4-FFF2-40B4-BE49-F238E27FC236}">
                <a16:creationId xmlns:a16="http://schemas.microsoft.com/office/drawing/2014/main" id="{AFDAA065-C2BA-6F58-9177-28317059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7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9635" y1="42448" x2="49635" y2="42448"/>
                        <a14:foregroundMark x1="50729" y1="43177" x2="50729" y2="43177"/>
                        <a14:foregroundMark x1="50729" y1="43177" x2="50729" y2="43177"/>
                        <a14:foregroundMark x1="49635" y1="62292" x2="49635" y2="62292"/>
                        <a14:foregroundMark x1="45156" y1="63021" x2="51146" y2="63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294" y="1738661"/>
            <a:ext cx="1538429" cy="160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The Real Barriers to Access to Justice: A Labor Market Perspective - LPE  Project">
            <a:extLst>
              <a:ext uri="{FF2B5EF4-FFF2-40B4-BE49-F238E27FC236}">
                <a16:creationId xmlns:a16="http://schemas.microsoft.com/office/drawing/2014/main" id="{7CAA614A-5C9C-B345-66B2-F5CDFC104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629" y="4813465"/>
            <a:ext cx="1119761" cy="87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Brain Logo Vector Art, Icons, and Graphics for Free Download">
            <a:extLst>
              <a:ext uri="{FF2B5EF4-FFF2-40B4-BE49-F238E27FC236}">
                <a16:creationId xmlns:a16="http://schemas.microsoft.com/office/drawing/2014/main" id="{6BCDE115-1992-FC99-5A68-6ACD112A2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biLevel thresh="7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486" y="3348964"/>
            <a:ext cx="1342043" cy="1116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999849-A8AB-916A-0961-F7A8A558688B}"/>
              </a:ext>
            </a:extLst>
          </p:cNvPr>
          <p:cNvSpPr txBox="1"/>
          <p:nvPr/>
        </p:nvSpPr>
        <p:spPr>
          <a:xfrm>
            <a:off x="2382831" y="6596390"/>
            <a:ext cx="18050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/>
              <a:t>* </a:t>
            </a:r>
            <a:r>
              <a:rPr lang="en-GB" sz="1050">
                <a:hlinkClick r:id="rId18"/>
              </a:rPr>
              <a:t>The </a:t>
            </a:r>
            <a:r>
              <a:rPr lang="en-GB" sz="1050" dirty="0">
                <a:hlinkClick r:id="rId18"/>
              </a:rPr>
              <a:t>Law Society (2023)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769832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Delivering government innovation with Evidence House – A Modern Civil  Service">
            <a:extLst>
              <a:ext uri="{FF2B5EF4-FFF2-40B4-BE49-F238E27FC236}">
                <a16:creationId xmlns:a16="http://schemas.microsoft.com/office/drawing/2014/main" id="{5AEB744F-4320-AD09-0077-080085482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924" y="6430934"/>
            <a:ext cx="412733" cy="2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29730EB4-865B-536E-D215-2F0D058E7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710" y="6453603"/>
            <a:ext cx="1805082" cy="19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WhatsApp Video 2024-04-17 at 10.33.45_c3c78903">
            <a:hlinkClick r:id="" action="ppaction://media"/>
            <a:extLst>
              <a:ext uri="{FF2B5EF4-FFF2-40B4-BE49-F238E27FC236}">
                <a16:creationId xmlns:a16="http://schemas.microsoft.com/office/drawing/2014/main" id="{DF1CAACB-2020-7A2B-22F7-CD0E5F7F4F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3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E5348-5441-6641-622C-7EF4832F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34300" cy="435133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AFC176-80A4-FED0-4D9E-B21EE1044D1D}"/>
              </a:ext>
            </a:extLst>
          </p:cNvPr>
          <p:cNvSpPr/>
          <p:nvPr/>
        </p:nvSpPr>
        <p:spPr>
          <a:xfrm>
            <a:off x="0" y="0"/>
            <a:ext cx="916502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4D1785-5F89-613C-C37F-B8521949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43925" cy="1325563"/>
          </a:xfrm>
        </p:spPr>
        <p:txBody>
          <a:bodyPr/>
          <a:lstStyle/>
          <a:p>
            <a:r>
              <a:rPr lang="en-GB" dirty="0"/>
              <a:t>Technical Vision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8FC8E5-A16C-584F-1D9D-8922C3E4E10A}"/>
              </a:ext>
            </a:extLst>
          </p:cNvPr>
          <p:cNvGrpSpPr/>
          <p:nvPr/>
        </p:nvGrpSpPr>
        <p:grpSpPr>
          <a:xfrm>
            <a:off x="838200" y="1332934"/>
            <a:ext cx="6955590" cy="1074359"/>
            <a:chOff x="912393" y="1254622"/>
            <a:chExt cx="6955590" cy="107435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FB24A55-50EC-1268-2D5C-F16BABAB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393" y="1254622"/>
              <a:ext cx="870367" cy="107435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5B21B4-B59C-3C12-D3DB-EC5C3A0B7048}"/>
                </a:ext>
              </a:extLst>
            </p:cNvPr>
            <p:cNvSpPr txBox="1"/>
            <p:nvPr/>
          </p:nvSpPr>
          <p:spPr>
            <a:xfrm>
              <a:off x="1619138" y="1530191"/>
              <a:ext cx="62488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Collaborative, traceable platform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324FAC-2B4B-0221-4A61-766C9F654E53}"/>
              </a:ext>
            </a:extLst>
          </p:cNvPr>
          <p:cNvGrpSpPr/>
          <p:nvPr/>
        </p:nvGrpSpPr>
        <p:grpSpPr>
          <a:xfrm>
            <a:off x="835675" y="2365063"/>
            <a:ext cx="6958115" cy="1074359"/>
            <a:chOff x="909868" y="2387279"/>
            <a:chExt cx="6958115" cy="10743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AFC643-6FB8-DFD0-9975-75C1697FD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9868" y="2387279"/>
              <a:ext cx="874900" cy="10743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BC6ABB-3F6B-B35F-3335-D5D17931653A}"/>
                </a:ext>
              </a:extLst>
            </p:cNvPr>
            <p:cNvSpPr txBox="1"/>
            <p:nvPr/>
          </p:nvSpPr>
          <p:spPr>
            <a:xfrm>
              <a:off x="1619138" y="2662848"/>
              <a:ext cx="62488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Personalised explanation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1C3EF2-2562-65A2-F06C-68833CB529A7}"/>
              </a:ext>
            </a:extLst>
          </p:cNvPr>
          <p:cNvGrpSpPr/>
          <p:nvPr/>
        </p:nvGrpSpPr>
        <p:grpSpPr>
          <a:xfrm>
            <a:off x="831660" y="3397192"/>
            <a:ext cx="7826254" cy="1074359"/>
            <a:chOff x="907861" y="3510293"/>
            <a:chExt cx="7826254" cy="107435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33E461F-7E85-CA77-2439-69C0F7EFF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861" y="3510293"/>
              <a:ext cx="874900" cy="107435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F42D1-EB62-C0B2-4053-99CC9577F0F3}"/>
                </a:ext>
              </a:extLst>
            </p:cNvPr>
            <p:cNvSpPr txBox="1"/>
            <p:nvPr/>
          </p:nvSpPr>
          <p:spPr>
            <a:xfrm>
              <a:off x="1619138" y="3785862"/>
              <a:ext cx="71149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Human in loop feedback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EA95AF-435F-5015-051D-04C93EA60D99}"/>
              </a:ext>
            </a:extLst>
          </p:cNvPr>
          <p:cNvGrpSpPr/>
          <p:nvPr/>
        </p:nvGrpSpPr>
        <p:grpSpPr>
          <a:xfrm>
            <a:off x="838881" y="4429321"/>
            <a:ext cx="7826254" cy="1074359"/>
            <a:chOff x="907861" y="4633307"/>
            <a:chExt cx="7826254" cy="10743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1BE3ADA-2CE6-7989-FF76-0F621895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7861" y="4633307"/>
              <a:ext cx="874900" cy="107435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959318-8628-2949-405A-2DF6710BB4EE}"/>
                </a:ext>
              </a:extLst>
            </p:cNvPr>
            <p:cNvSpPr txBox="1"/>
            <p:nvPr/>
          </p:nvSpPr>
          <p:spPr>
            <a:xfrm>
              <a:off x="1619138" y="4908876"/>
              <a:ext cx="71149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Reinforcement learning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ADCA1C-0989-9D20-20FC-14BC5D940A01}"/>
              </a:ext>
            </a:extLst>
          </p:cNvPr>
          <p:cNvGrpSpPr/>
          <p:nvPr/>
        </p:nvGrpSpPr>
        <p:grpSpPr>
          <a:xfrm>
            <a:off x="838200" y="5461454"/>
            <a:ext cx="7819714" cy="1074359"/>
            <a:chOff x="914400" y="5728363"/>
            <a:chExt cx="7819714" cy="107435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1823126-826A-841E-F2F5-64D5ABBE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4400" y="5728363"/>
              <a:ext cx="870367" cy="107435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DD89E8-FA72-5E1E-78A2-51DC8D93FC80}"/>
                </a:ext>
              </a:extLst>
            </p:cNvPr>
            <p:cNvSpPr txBox="1"/>
            <p:nvPr/>
          </p:nvSpPr>
          <p:spPr>
            <a:xfrm>
              <a:off x="1619137" y="6003932"/>
              <a:ext cx="71149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Suite of tools to close the loop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0CA4558-EADA-C5D8-3EC1-A4848C6E79C6}"/>
              </a:ext>
            </a:extLst>
          </p:cNvPr>
          <p:cNvSpPr txBox="1"/>
          <p:nvPr/>
        </p:nvSpPr>
        <p:spPr>
          <a:xfrm>
            <a:off x="9362651" y="4013474"/>
            <a:ext cx="27152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/>
              <a:t>World class justice system that provides quality access to justice for all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9EAD16F-089C-7C58-31B8-18EAC052EC40}"/>
              </a:ext>
            </a:extLst>
          </p:cNvPr>
          <p:cNvSpPr txBox="1">
            <a:spLocks/>
          </p:cNvSpPr>
          <p:nvPr/>
        </p:nvSpPr>
        <p:spPr>
          <a:xfrm>
            <a:off x="9362651" y="2844526"/>
            <a:ext cx="2052705" cy="1049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JarGone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436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220</Words>
  <Application>Microsoft Office PowerPoint</Application>
  <PresentationFormat>Widescreen</PresentationFormat>
  <Paragraphs>37</Paragraphs>
  <Slides>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JarGone</vt:lpstr>
      <vt:lpstr>PowerPoint Presentation</vt:lpstr>
      <vt:lpstr>Technical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Explanator.ai</dc:title>
  <dc:creator>Imran Azeem, Omar Ahmed</dc:creator>
  <cp:lastModifiedBy>Alexander Morton</cp:lastModifiedBy>
  <cp:revision>7</cp:revision>
  <dcterms:created xsi:type="dcterms:W3CDTF">2024-04-15T18:56:09Z</dcterms:created>
  <dcterms:modified xsi:type="dcterms:W3CDTF">2024-04-17T09:51:27Z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62f585-b40f-4ab9-bafe-39150f03d124_Enabled">
    <vt:lpwstr>true</vt:lpwstr>
  </property>
  <property fmtid="{D5CDD505-2E9C-101B-9397-08002B2CF9AE}" pid="3" name="MSIP_Label_ba62f585-b40f-4ab9-bafe-39150f03d124_SetDate">
    <vt:lpwstr>2024-04-17T09:21:21Z</vt:lpwstr>
  </property>
  <property fmtid="{D5CDD505-2E9C-101B-9397-08002B2CF9AE}" pid="4" name="MSIP_Label_ba62f585-b40f-4ab9-bafe-39150f03d124_Method">
    <vt:lpwstr>Standard</vt:lpwstr>
  </property>
  <property fmtid="{D5CDD505-2E9C-101B-9397-08002B2CF9AE}" pid="5" name="MSIP_Label_ba62f585-b40f-4ab9-bafe-39150f03d124_Name">
    <vt:lpwstr>OFFICIAL</vt:lpwstr>
  </property>
  <property fmtid="{D5CDD505-2E9C-101B-9397-08002B2CF9AE}" pid="6" name="MSIP_Label_ba62f585-b40f-4ab9-bafe-39150f03d124_SiteId">
    <vt:lpwstr>cbac7005-02c1-43eb-b497-e6492d1b2dd8</vt:lpwstr>
  </property>
  <property fmtid="{D5CDD505-2E9C-101B-9397-08002B2CF9AE}" pid="7" name="MSIP_Label_ba62f585-b40f-4ab9-bafe-39150f03d124_ActionId">
    <vt:lpwstr>587d3c18-258f-46c3-b203-d2ebf2cec147</vt:lpwstr>
  </property>
  <property fmtid="{D5CDD505-2E9C-101B-9397-08002B2CF9AE}" pid="8" name="MSIP_Label_ba62f585-b40f-4ab9-bafe-39150f03d124_ContentBits">
    <vt:lpwstr>0</vt:lpwstr>
  </property>
</Properties>
</file>